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e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media/image4.jpg" ContentType="image/jpeg"/>
  <Override PartName="/ppt/media/image6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6" r:id="rId2"/>
  </p:sldMasterIdLst>
  <p:notesMasterIdLst>
    <p:notesMasterId r:id="rId21"/>
  </p:notesMasterIdLst>
  <p:handoutMasterIdLst>
    <p:handoutMasterId r:id="rId22"/>
  </p:handoutMasterIdLst>
  <p:sldIdLst>
    <p:sldId id="258" r:id="rId3"/>
    <p:sldId id="259" r:id="rId4"/>
    <p:sldId id="278" r:id="rId5"/>
    <p:sldId id="261" r:id="rId6"/>
    <p:sldId id="277" r:id="rId7"/>
    <p:sldId id="262" r:id="rId8"/>
    <p:sldId id="268" r:id="rId9"/>
    <p:sldId id="272" r:id="rId10"/>
    <p:sldId id="265" r:id="rId11"/>
    <p:sldId id="270" r:id="rId12"/>
    <p:sldId id="263" r:id="rId13"/>
    <p:sldId id="267" r:id="rId14"/>
    <p:sldId id="271" r:id="rId15"/>
    <p:sldId id="282" r:id="rId16"/>
    <p:sldId id="273" r:id="rId17"/>
    <p:sldId id="275" r:id="rId18"/>
    <p:sldId id="280" r:id="rId19"/>
    <p:sldId id="28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3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9" d="100"/>
          <a:sy n="79" d="100"/>
        </p:scale>
        <p:origin x="249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06F081-8781-4431-8FD4-2CF608CD7C47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6E42EF-B2A2-4428-A098-E6934E2840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619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6CA47C-B7FD-4BE9-B0E6-81BA758D95F2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3716F0-385D-4F6E-BE54-A09D410D2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426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716F0-385D-4F6E-BE54-A09D410D24C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846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024136-D290-48F3-A182-4C46BEB5146B}" type="datetime1">
              <a:rPr lang="en-US" smtClean="0"/>
              <a:t>1/4/2016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4343400"/>
            <a:ext cx="10363200" cy="1975104"/>
          </a:xfrm>
        </p:spPr>
        <p:txBody>
          <a:bodyPr/>
          <a:lstStyle>
            <a:lvl1pPr marR="9144" algn="l">
              <a:defRPr sz="4000" b="1" cap="all" spc="0" baseline="0">
                <a:solidFill>
                  <a:schemeClr val="tx2"/>
                </a:solidFill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2834640"/>
            <a:ext cx="103632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accent3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66747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2A9F4F-03AD-4497-A65D-076601BD41D2}" type="datetime1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787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536" y="1351672"/>
            <a:ext cx="7624064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FBF3AC-A781-43AA-8BD5-B12F49168B94}" type="datetime1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536" y="512064"/>
            <a:ext cx="10875264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79606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12064"/>
            <a:ext cx="109728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9125" y="17705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7125" y="17705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256A41-C91B-43FF-9881-F5DA9878418F}" type="datetime1">
              <a:rPr lang="en-US" smtClean="0"/>
              <a:t>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50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099" y="512064"/>
            <a:ext cx="103632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09750"/>
            <a:ext cx="5386917" cy="639762"/>
          </a:xfrm>
        </p:spPr>
        <p:txBody>
          <a:bodyPr anchor="ctr"/>
          <a:lstStyle>
            <a:lvl1pPr marL="73152" indent="0" algn="l">
              <a:buNone/>
              <a:defRPr sz="2400" b="0">
                <a:solidFill>
                  <a:schemeClr val="accent3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09750"/>
            <a:ext cx="5389033" cy="639762"/>
          </a:xfrm>
        </p:spPr>
        <p:txBody>
          <a:bodyPr anchor="ctr"/>
          <a:lstStyle>
            <a:lvl1pPr marL="73152" indent="0">
              <a:buNone/>
              <a:defRPr sz="2400" b="0">
                <a:solidFill>
                  <a:schemeClr val="accent3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459037"/>
            <a:ext cx="5386917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59037"/>
            <a:ext cx="5389033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D7AA76-41EE-4C13-950E-E611B8B8FC52}" type="datetime1">
              <a:rPr lang="en-US" smtClean="0"/>
              <a:t>1/4/2016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4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2064"/>
            <a:ext cx="103632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407A26-E7BC-4498-97E4-87AF12377CA9}" type="datetime1">
              <a:rPr lang="en-US" smtClean="0"/>
              <a:t>1/4/2016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71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EA4171-1117-4486-993C-35A7470D8847}" type="datetime1">
              <a:rPr lang="en-US" smtClean="0"/>
              <a:t>1/4/2016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9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109728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435100"/>
            <a:ext cx="33528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0" y="1435100"/>
            <a:ext cx="73152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2A4CB8-1563-4663-81DB-74EB416C19BE}" type="datetime1">
              <a:rPr lang="en-US" smtClean="0"/>
              <a:t>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28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90709" y="0"/>
            <a:ext cx="1170432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sz="180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484260" y="1885028"/>
            <a:ext cx="11710163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1219200" y="441252"/>
            <a:ext cx="9144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0709" y="1893781"/>
            <a:ext cx="1170432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1219200" y="1150144"/>
            <a:ext cx="9144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636000" y="55499"/>
            <a:ext cx="2844800" cy="365125"/>
          </a:xfrm>
        </p:spPr>
        <p:txBody>
          <a:bodyPr/>
          <a:lstStyle>
            <a:extLst/>
          </a:lstStyle>
          <a:p>
            <a:fld id="{0C6724CE-2468-448B-87C1-A92EDD78369B}" type="datetime1">
              <a:rPr lang="en-US" smtClean="0"/>
              <a:t>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19200" y="55499"/>
            <a:ext cx="74168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480800" y="55499"/>
            <a:ext cx="609600" cy="365125"/>
          </a:xfrm>
        </p:spPr>
        <p:txBody>
          <a:bodyPr/>
          <a:lstStyle>
            <a:extLst/>
          </a:lstStyle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924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C7D44C-38B1-4D0F-9006-D5774F331095}" type="datetime1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44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6416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40"/>
            <a:ext cx="78232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8D518A-FD4F-4358-B95B-9DB5A17160FB}" type="datetime1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569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219200" y="512064"/>
            <a:ext cx="103632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219200" y="1783560"/>
            <a:ext cx="103632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6360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CD11720-76E7-46E6-B0AA-057287C42052}" type="datetime1">
              <a:rPr lang="en-US" smtClean="0"/>
              <a:t>1/4/2016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19200" y="6416676"/>
            <a:ext cx="74168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1480800" y="6416676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0654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92057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Construction project management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988" y="5728990"/>
            <a:ext cx="7241903" cy="737122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6" name="TextBox 5"/>
          <p:cNvSpPr txBox="1"/>
          <p:nvPr/>
        </p:nvSpPr>
        <p:spPr>
          <a:xfrm>
            <a:off x="0" y="2071396"/>
            <a:ext cx="121920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Presented by:  </a:t>
            </a:r>
          </a:p>
          <a:p>
            <a:pPr algn="ctr"/>
            <a:r>
              <a:rPr lang="en-US" sz="4800" dirty="0" smtClean="0"/>
              <a:t>Basia E. Dellaripa, </a:t>
            </a:r>
            <a:r>
              <a:rPr lang="en-US" sz="4800" i="1" dirty="0" smtClean="0"/>
              <a:t>AC</a:t>
            </a: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2800" dirty="0" smtClean="0"/>
              <a:t>Certified </a:t>
            </a:r>
            <a:r>
              <a:rPr lang="en-US" sz="2800" i="1" dirty="0" smtClean="0"/>
              <a:t>Associate Constructor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1766948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Construction Project Management Stages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540964"/>
            <a:ext cx="10363200" cy="4572000"/>
          </a:xfrm>
        </p:spPr>
        <p:txBody>
          <a:bodyPr/>
          <a:lstStyle/>
          <a:p>
            <a:r>
              <a:rPr lang="en-US" dirty="0" smtClean="0"/>
              <a:t>Design</a:t>
            </a:r>
          </a:p>
          <a:p>
            <a:r>
              <a:rPr lang="en-US" dirty="0" smtClean="0"/>
              <a:t>Bidding</a:t>
            </a:r>
          </a:p>
          <a:p>
            <a:r>
              <a:rPr lang="en-US" dirty="0" smtClean="0"/>
              <a:t>Pre-Construction</a:t>
            </a:r>
          </a:p>
          <a:p>
            <a:r>
              <a:rPr lang="en-US" dirty="0" smtClean="0"/>
              <a:t>Construction</a:t>
            </a:r>
          </a:p>
          <a:p>
            <a:r>
              <a:rPr lang="en-US" dirty="0" smtClean="0"/>
              <a:t>Commissioning</a:t>
            </a:r>
          </a:p>
          <a:p>
            <a:r>
              <a:rPr lang="en-US" dirty="0" smtClean="0"/>
              <a:t>Owner Occupancy</a:t>
            </a:r>
          </a:p>
          <a:p>
            <a:pPr marL="6858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13401"/>
            <a:ext cx="987214" cy="97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395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540964"/>
            <a:ext cx="10363200" cy="4572000"/>
          </a:xfrm>
        </p:spPr>
        <p:txBody>
          <a:bodyPr/>
          <a:lstStyle/>
          <a:p>
            <a:r>
              <a:rPr lang="en-US" dirty="0" smtClean="0"/>
              <a:t>Project Documents</a:t>
            </a:r>
          </a:p>
          <a:p>
            <a:r>
              <a:rPr lang="en-US" dirty="0" smtClean="0"/>
              <a:t>Delivery Methods</a:t>
            </a:r>
          </a:p>
          <a:p>
            <a:r>
              <a:rPr lang="en-US" dirty="0" smtClean="0"/>
              <a:t>QA/QC</a:t>
            </a:r>
          </a:p>
          <a:p>
            <a:r>
              <a:rPr lang="en-US" dirty="0" smtClean="0"/>
              <a:t>Sustainable Materials</a:t>
            </a:r>
          </a:p>
          <a:p>
            <a:r>
              <a:rPr lang="en-US" dirty="0" smtClean="0"/>
              <a:t>High-Performance Building Codes</a:t>
            </a:r>
          </a:p>
          <a:p>
            <a:r>
              <a:rPr lang="en-US" dirty="0" smtClean="0"/>
              <a:t>Ethics</a:t>
            </a:r>
          </a:p>
          <a:p>
            <a:pPr marL="6858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13401"/>
            <a:ext cx="987214" cy="97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31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540964"/>
            <a:ext cx="10363200" cy="4572000"/>
          </a:xfrm>
        </p:spPr>
        <p:txBody>
          <a:bodyPr>
            <a:normAutofit/>
          </a:bodyPr>
          <a:lstStyle/>
          <a:p>
            <a:r>
              <a:rPr lang="en-US" dirty="0" smtClean="0"/>
              <a:t>Bid Searches/Bid Documents</a:t>
            </a:r>
          </a:p>
          <a:p>
            <a:r>
              <a:rPr lang="en-US" dirty="0" smtClean="0"/>
              <a:t>Project Documents</a:t>
            </a:r>
          </a:p>
          <a:p>
            <a:r>
              <a:rPr lang="en-US" dirty="0" smtClean="0"/>
              <a:t>Terminology/Acronyms</a:t>
            </a:r>
            <a:endParaRPr lang="en-US" dirty="0" smtClean="0"/>
          </a:p>
          <a:p>
            <a:r>
              <a:rPr lang="en-US" dirty="0" smtClean="0"/>
              <a:t>LEED</a:t>
            </a:r>
            <a:r>
              <a:rPr lang="en-US" baseline="30000" dirty="0" smtClean="0"/>
              <a:t>®</a:t>
            </a:r>
            <a:r>
              <a:rPr lang="en-US" dirty="0" smtClean="0"/>
              <a:t> Checklist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13401"/>
            <a:ext cx="987214" cy="97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152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and Grading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540964"/>
            <a:ext cx="10363200" cy="4572000"/>
          </a:xfrm>
        </p:spPr>
        <p:txBody>
          <a:bodyPr>
            <a:normAutofit/>
          </a:bodyPr>
          <a:lstStyle/>
          <a:p>
            <a:r>
              <a:rPr lang="en-US" dirty="0" smtClean="0"/>
              <a:t>Methods</a:t>
            </a:r>
          </a:p>
          <a:p>
            <a:pPr lvl="1"/>
            <a:r>
              <a:rPr lang="en-US" dirty="0" smtClean="0"/>
              <a:t>Lectures</a:t>
            </a:r>
          </a:p>
          <a:p>
            <a:pPr lvl="1"/>
            <a:r>
              <a:rPr lang="en-US" dirty="0" smtClean="0"/>
              <a:t>Class Discussions and Participation</a:t>
            </a:r>
          </a:p>
          <a:p>
            <a:pPr lvl="1"/>
            <a:r>
              <a:rPr lang="en-US" dirty="0" smtClean="0"/>
              <a:t>Student Presentations</a:t>
            </a:r>
          </a:p>
          <a:p>
            <a:r>
              <a:rPr lang="en-US" dirty="0" smtClean="0"/>
              <a:t>Grading</a:t>
            </a:r>
          </a:p>
          <a:p>
            <a:pPr lvl="1"/>
            <a:r>
              <a:rPr lang="en-US" dirty="0" smtClean="0"/>
              <a:t>Attendance &amp; Class Participation</a:t>
            </a:r>
          </a:p>
          <a:p>
            <a:pPr lvl="1"/>
            <a:r>
              <a:rPr lang="en-US" dirty="0" smtClean="0"/>
              <a:t>Assignments</a:t>
            </a:r>
          </a:p>
          <a:p>
            <a:pPr lvl="1"/>
            <a:r>
              <a:rPr lang="en-US" dirty="0" smtClean="0"/>
              <a:t>Midterm &amp; Final Group Project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13401"/>
            <a:ext cx="987214" cy="97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89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540964"/>
            <a:ext cx="10363200" cy="2413198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eBid</a:t>
            </a:r>
            <a:r>
              <a:rPr lang="en-US" dirty="0" smtClean="0"/>
              <a:t> Portal Websites</a:t>
            </a:r>
          </a:p>
          <a:p>
            <a:r>
              <a:rPr lang="en-US" dirty="0" smtClean="0"/>
              <a:t>Contract Documents</a:t>
            </a:r>
          </a:p>
          <a:p>
            <a:r>
              <a:rPr lang="en-US" dirty="0" smtClean="0"/>
              <a:t>Blackboard Learn</a:t>
            </a:r>
          </a:p>
          <a:p>
            <a:r>
              <a:rPr lang="en-US" dirty="0" smtClean="0"/>
              <a:t>Hand-Outs</a:t>
            </a:r>
          </a:p>
          <a:p>
            <a:r>
              <a:rPr lang="en-US" dirty="0" smtClean="0"/>
              <a:t>Industry Websites</a:t>
            </a:r>
          </a:p>
          <a:p>
            <a:pPr marL="6858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13401"/>
            <a:ext cx="987214" cy="97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549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Documents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540964"/>
            <a:ext cx="10363200" cy="4572000"/>
          </a:xfrm>
        </p:spPr>
        <p:txBody>
          <a:bodyPr>
            <a:normAutofit/>
          </a:bodyPr>
          <a:lstStyle/>
          <a:p>
            <a:r>
              <a:rPr lang="en-US" dirty="0" smtClean="0"/>
              <a:t>Plans and Specifications</a:t>
            </a:r>
          </a:p>
          <a:p>
            <a:r>
              <a:rPr lang="en-US" dirty="0" smtClean="0"/>
              <a:t>Bid Documents</a:t>
            </a:r>
          </a:p>
          <a:p>
            <a:r>
              <a:rPr lang="en-US" dirty="0" smtClean="0"/>
              <a:t>Contract Documents</a:t>
            </a:r>
          </a:p>
          <a:p>
            <a:pPr marL="6858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13401"/>
            <a:ext cx="987214" cy="97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39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Delivery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540964"/>
            <a:ext cx="10363200" cy="4572000"/>
          </a:xfrm>
        </p:spPr>
        <p:txBody>
          <a:bodyPr>
            <a:normAutofit/>
          </a:bodyPr>
          <a:lstStyle/>
          <a:p>
            <a:r>
              <a:rPr lang="en-US" dirty="0" smtClean="0"/>
              <a:t>Design-Bid-Build</a:t>
            </a:r>
          </a:p>
          <a:p>
            <a:r>
              <a:rPr lang="en-US" dirty="0" smtClean="0"/>
              <a:t>Design-Build</a:t>
            </a:r>
          </a:p>
          <a:p>
            <a:r>
              <a:rPr lang="en-US" dirty="0" smtClean="0"/>
              <a:t>Construction Management Agent</a:t>
            </a:r>
          </a:p>
          <a:p>
            <a:r>
              <a:rPr lang="en-US" dirty="0" smtClean="0"/>
              <a:t>CM-At-Risk</a:t>
            </a:r>
          </a:p>
          <a:p>
            <a:pPr marL="6858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13401"/>
            <a:ext cx="987214" cy="97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478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QA/QC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540964"/>
            <a:ext cx="10363200" cy="4572000"/>
          </a:xfrm>
        </p:spPr>
        <p:txBody>
          <a:bodyPr>
            <a:normAutofit/>
          </a:bodyPr>
          <a:lstStyle/>
          <a:p>
            <a:r>
              <a:rPr lang="en-US" dirty="0" smtClean="0"/>
              <a:t>Quality Assurance</a:t>
            </a:r>
          </a:p>
          <a:p>
            <a:pPr lvl="1"/>
            <a:r>
              <a:rPr lang="en-US" dirty="0" smtClean="0"/>
              <a:t>Pre-Construction Phase</a:t>
            </a:r>
          </a:p>
          <a:p>
            <a:pPr lvl="2"/>
            <a:r>
              <a:rPr lang="en-US" dirty="0" smtClean="0"/>
              <a:t>Design</a:t>
            </a:r>
          </a:p>
          <a:p>
            <a:pPr lvl="2"/>
            <a:r>
              <a:rPr lang="en-US" dirty="0" smtClean="0"/>
              <a:t>Specifications</a:t>
            </a:r>
          </a:p>
          <a:p>
            <a:pPr lvl="2"/>
            <a:r>
              <a:rPr lang="en-US" dirty="0" smtClean="0"/>
              <a:t>Functional Performance</a:t>
            </a:r>
          </a:p>
          <a:p>
            <a:pPr lvl="1"/>
            <a:r>
              <a:rPr lang="en-US" dirty="0" smtClean="0"/>
              <a:t>Construction Phase</a:t>
            </a:r>
          </a:p>
          <a:p>
            <a:pPr lvl="2"/>
            <a:r>
              <a:rPr lang="en-US" dirty="0" smtClean="0"/>
              <a:t>Inspections</a:t>
            </a:r>
          </a:p>
          <a:p>
            <a:pPr lvl="2"/>
            <a:r>
              <a:rPr lang="en-US" dirty="0" smtClean="0"/>
              <a:t>Monitoring</a:t>
            </a:r>
          </a:p>
          <a:p>
            <a:pPr lvl="2"/>
            <a:r>
              <a:rPr lang="en-US" dirty="0" smtClean="0"/>
              <a:t>Assessment</a:t>
            </a:r>
          </a:p>
          <a:p>
            <a:pPr marL="6858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13401"/>
            <a:ext cx="987214" cy="97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255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QA/QC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540964"/>
            <a:ext cx="10363200" cy="4572000"/>
          </a:xfrm>
        </p:spPr>
        <p:txBody>
          <a:bodyPr>
            <a:normAutofit/>
          </a:bodyPr>
          <a:lstStyle/>
          <a:p>
            <a:r>
              <a:rPr lang="en-US" dirty="0" smtClean="0"/>
              <a:t>Quality Control</a:t>
            </a:r>
          </a:p>
          <a:p>
            <a:pPr lvl="1"/>
            <a:r>
              <a:rPr lang="en-US" dirty="0" smtClean="0"/>
              <a:t>Construction Phase</a:t>
            </a:r>
          </a:p>
          <a:p>
            <a:pPr lvl="2"/>
            <a:r>
              <a:rPr lang="en-US" dirty="0" smtClean="0"/>
              <a:t>Communication</a:t>
            </a:r>
          </a:p>
          <a:p>
            <a:pPr lvl="2"/>
            <a:r>
              <a:rPr lang="en-US" dirty="0" smtClean="0"/>
              <a:t>Conformance</a:t>
            </a:r>
          </a:p>
          <a:p>
            <a:pPr lvl="2"/>
            <a:r>
              <a:rPr lang="en-US" dirty="0" smtClean="0"/>
              <a:t>Document Control</a:t>
            </a:r>
          </a:p>
          <a:p>
            <a:pPr lvl="2"/>
            <a:r>
              <a:rPr lang="en-US" dirty="0" smtClean="0"/>
              <a:t>Procurement</a:t>
            </a:r>
          </a:p>
          <a:p>
            <a:pPr lvl="2"/>
            <a:r>
              <a:rPr lang="en-US" dirty="0" smtClean="0"/>
              <a:t>Testing </a:t>
            </a:r>
          </a:p>
          <a:p>
            <a:pPr lvl="2"/>
            <a:r>
              <a:rPr lang="en-US" dirty="0" smtClean="0"/>
              <a:t>Inspections</a:t>
            </a:r>
          </a:p>
          <a:p>
            <a:pPr lvl="2"/>
            <a:r>
              <a:rPr lang="en-US" dirty="0" smtClean="0"/>
              <a:t>Commissioning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13401"/>
            <a:ext cx="987214" cy="976184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5467282" y="540639"/>
            <a:ext cx="6107926" cy="5737166"/>
            <a:chOff x="5467282" y="540639"/>
            <a:chExt cx="6107926" cy="5737166"/>
          </a:xfrm>
        </p:grpSpPr>
        <p:grpSp>
          <p:nvGrpSpPr>
            <p:cNvPr id="24" name="Group 23"/>
            <p:cNvGrpSpPr/>
            <p:nvPr/>
          </p:nvGrpSpPr>
          <p:grpSpPr>
            <a:xfrm>
              <a:off x="5467282" y="540639"/>
              <a:ext cx="6107926" cy="5737166"/>
              <a:chOff x="5172007" y="664464"/>
              <a:chExt cx="6107926" cy="5737166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72007" y="664464"/>
                <a:ext cx="6107926" cy="5737166"/>
              </a:xfrm>
              <a:prstGeom prst="rect">
                <a:avLst/>
              </a:prstGeom>
              <a:effectLst>
                <a:glow rad="812800">
                  <a:schemeClr val="accent1">
                    <a:lumMod val="50000"/>
                  </a:schemeClr>
                </a:glow>
              </a:effectLst>
            </p:spPr>
          </p:pic>
          <p:sp>
            <p:nvSpPr>
              <p:cNvPr id="7" name="TextBox 6"/>
              <p:cNvSpPr txBox="1"/>
              <p:nvPr/>
            </p:nvSpPr>
            <p:spPr>
              <a:xfrm rot="19074875">
                <a:off x="7974175" y="2631374"/>
                <a:ext cx="1569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Conformance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 rot="3859692">
                <a:off x="7493160" y="4517148"/>
                <a:ext cx="204414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Document Control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 rot="784742">
                <a:off x="8179815" y="3581751"/>
                <a:ext cx="15055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Procurement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 rot="16200000">
                <a:off x="7094224" y="2120929"/>
                <a:ext cx="17876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Communication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 rot="20753007">
                <a:off x="6221714" y="3604104"/>
                <a:ext cx="13516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Inspections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 rot="6648248">
                <a:off x="7212569" y="4163943"/>
                <a:ext cx="9157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Testing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 rot="2469034">
                <a:off x="6319906" y="2546862"/>
                <a:ext cx="158408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>
                    <a:solidFill>
                      <a:schemeClr val="bg1"/>
                    </a:solidFill>
                  </a:rPr>
                  <a:t>Commissioning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14" name="Group 13"/>
              <p:cNvGrpSpPr/>
              <p:nvPr/>
            </p:nvGrpSpPr>
            <p:grpSpPr>
              <a:xfrm>
                <a:off x="7164942" y="3175324"/>
                <a:ext cx="1140056" cy="737120"/>
                <a:chOff x="5859624" y="1306285"/>
                <a:chExt cx="1071811" cy="690465"/>
              </a:xfrm>
              <a:scene3d>
                <a:camera prst="perspectiveContrastingLeftFacing"/>
                <a:lightRig rig="threePt" dir="t"/>
              </a:scene3d>
            </p:grpSpPr>
            <p:sp>
              <p:nvSpPr>
                <p:cNvPr id="15" name="Oval 14"/>
                <p:cNvSpPr/>
                <p:nvPr/>
              </p:nvSpPr>
              <p:spPr>
                <a:xfrm>
                  <a:off x="5962262" y="1306285"/>
                  <a:ext cx="830424" cy="690465"/>
                </a:xfrm>
                <a:prstGeom prst="ellipse">
                  <a:avLst/>
                </a:prstGeom>
                <a:solidFill>
                  <a:srgbClr val="FFFF00"/>
                </a:solidFill>
                <a:effectLst>
                  <a:outerShdw blurRad="50800" dist="50800" dir="5400000" algn="ctr" rotWithShape="0">
                    <a:srgbClr val="FFFF00"/>
                  </a:outerShdw>
                </a:effectLst>
                <a:sp3d extrusionH="76200" contourW="12700">
                  <a:bevelT prst="angle"/>
                  <a:extrusionClr>
                    <a:srgbClr val="FFFF00"/>
                  </a:extrusionClr>
                  <a:contourClr>
                    <a:srgbClr val="FFFF00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5859624" y="1455577"/>
                  <a:ext cx="1071811" cy="374786"/>
                </a:xfrm>
                <a:prstGeom prst="rect">
                  <a:avLst/>
                </a:prstGeom>
                <a:noFill/>
                <a:sp3d>
                  <a:bevelT prst="angle"/>
                </a:sp3d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>
                      <a:solidFill>
                        <a:schemeClr val="bg1"/>
                      </a:solidFill>
                    </a:rPr>
                    <a:t>Pre-Con</a:t>
                  </a:r>
                  <a:endParaRPr lang="en-US" sz="20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sp>
          <p:nvSpPr>
            <p:cNvPr id="21" name="TextBox 20"/>
            <p:cNvSpPr txBox="1"/>
            <p:nvPr/>
          </p:nvSpPr>
          <p:spPr>
            <a:xfrm rot="4711084">
              <a:off x="7283116" y="2287118"/>
              <a:ext cx="4469718" cy="2252330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0506388"/>
                </a:avLst>
              </a:prstTxWarp>
              <a:spAutoFit/>
            </a:bodyPr>
            <a:lstStyle/>
            <a:p>
              <a:r>
                <a:rPr lang="en-US" sz="2800" dirty="0" smtClean="0">
                  <a:solidFill>
                    <a:schemeClr val="bg1"/>
                  </a:solidFill>
                </a:rPr>
                <a:t>Completed Project</a:t>
              </a:r>
              <a:endParaRPr lang="en-US" sz="28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9400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540964"/>
            <a:ext cx="10363200" cy="2413198"/>
          </a:xfrm>
        </p:spPr>
        <p:txBody>
          <a:bodyPr>
            <a:normAutofit/>
          </a:bodyPr>
          <a:lstStyle/>
          <a:p>
            <a:pPr marL="6858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133" y="1096740"/>
            <a:ext cx="7394767" cy="55504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13401"/>
            <a:ext cx="987214" cy="97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410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Conformance: </a:t>
            </a:r>
            <a:r>
              <a:rPr lang="en-US" sz="3600" dirty="0" smtClean="0"/>
              <a:t>High-Performance Building Codes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540964"/>
            <a:ext cx="10363200" cy="4572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Building</a:t>
            </a:r>
          </a:p>
          <a:p>
            <a:r>
              <a:rPr lang="en-US" dirty="0" smtClean="0"/>
              <a:t>Fuel</a:t>
            </a:r>
          </a:p>
          <a:p>
            <a:r>
              <a:rPr lang="en-US" dirty="0" smtClean="0"/>
              <a:t>M-E-P</a:t>
            </a:r>
          </a:p>
          <a:p>
            <a:r>
              <a:rPr lang="en-US" dirty="0" smtClean="0"/>
              <a:t>Maintenance</a:t>
            </a:r>
          </a:p>
          <a:p>
            <a:r>
              <a:rPr lang="en-US" dirty="0" smtClean="0"/>
              <a:t>Fire Prevention</a:t>
            </a:r>
          </a:p>
          <a:p>
            <a:r>
              <a:rPr lang="en-US" dirty="0" smtClean="0"/>
              <a:t>Energy</a:t>
            </a:r>
          </a:p>
          <a:p>
            <a:r>
              <a:rPr lang="en-US" dirty="0" smtClean="0"/>
              <a:t>Wildlife/Urban Interface</a:t>
            </a:r>
          </a:p>
          <a:p>
            <a:r>
              <a:rPr lang="en-US" dirty="0" smtClean="0"/>
              <a:t>Performance</a:t>
            </a:r>
          </a:p>
          <a:p>
            <a:r>
              <a:rPr lang="en-US" dirty="0" smtClean="0"/>
              <a:t>Existing Buildings</a:t>
            </a:r>
          </a:p>
          <a:p>
            <a:r>
              <a:rPr lang="en-US" dirty="0" smtClean="0"/>
              <a:t>Zoning Regulations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13401"/>
            <a:ext cx="987214" cy="97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544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540964"/>
            <a:ext cx="10363200" cy="4572000"/>
          </a:xfrm>
        </p:spPr>
        <p:txBody>
          <a:bodyPr>
            <a:normAutofit/>
          </a:bodyPr>
          <a:lstStyle/>
          <a:p>
            <a:r>
              <a:rPr lang="en-US" dirty="0" smtClean="0"/>
              <a:t>Working Documents</a:t>
            </a:r>
          </a:p>
          <a:p>
            <a:pPr lvl="1"/>
            <a:r>
              <a:rPr lang="en-US" dirty="0" smtClean="0"/>
              <a:t>Submittals</a:t>
            </a:r>
          </a:p>
          <a:p>
            <a:pPr lvl="1"/>
            <a:r>
              <a:rPr lang="en-US" dirty="0" smtClean="0"/>
              <a:t>Schedules</a:t>
            </a:r>
          </a:p>
          <a:p>
            <a:pPr lvl="1"/>
            <a:r>
              <a:rPr lang="en-US" dirty="0" smtClean="0"/>
              <a:t>Daily Reports</a:t>
            </a:r>
          </a:p>
          <a:p>
            <a:pPr lvl="1"/>
            <a:r>
              <a:rPr lang="en-US" dirty="0" smtClean="0"/>
              <a:t>RFIs</a:t>
            </a:r>
          </a:p>
          <a:p>
            <a:pPr lvl="1"/>
            <a:r>
              <a:rPr lang="en-US" dirty="0" smtClean="0"/>
              <a:t>Agency Reporting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13401"/>
            <a:ext cx="987214" cy="97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70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Procurement:  Sustainable Materials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540964"/>
            <a:ext cx="10363200" cy="4572000"/>
          </a:xfrm>
        </p:spPr>
        <p:txBody>
          <a:bodyPr>
            <a:normAutofit/>
          </a:bodyPr>
          <a:lstStyle/>
          <a:p>
            <a:r>
              <a:rPr lang="en-US" dirty="0" smtClean="0"/>
              <a:t>Resource Efficiency</a:t>
            </a:r>
          </a:p>
          <a:p>
            <a:r>
              <a:rPr lang="en-US" dirty="0" smtClean="0"/>
              <a:t>Indoor Air Quality</a:t>
            </a:r>
          </a:p>
          <a:p>
            <a:r>
              <a:rPr lang="en-US" dirty="0" smtClean="0"/>
              <a:t>Energy Efficiency</a:t>
            </a:r>
          </a:p>
          <a:p>
            <a:r>
              <a:rPr lang="en-US" dirty="0" smtClean="0"/>
              <a:t>Water Conservation</a:t>
            </a:r>
          </a:p>
          <a:p>
            <a:r>
              <a:rPr lang="en-US" dirty="0" smtClean="0"/>
              <a:t>Affordability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13401"/>
            <a:ext cx="987214" cy="9761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191" y="1100740"/>
            <a:ext cx="5353812" cy="4261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493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 and Inspections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13401"/>
            <a:ext cx="987214" cy="976184"/>
          </a:xfrm>
          <a:prstGeom prst="rect">
            <a:avLst/>
          </a:prstGeom>
        </p:spPr>
      </p:pic>
      <p:pic>
        <p:nvPicPr>
          <p:cNvPr id="2054" name="Picture 6" descr="http://tse1.mm.bing.net/th?&amp;id=OIP.M0d66a21f333f5ffc3348c8c2db9c5b12o0&amp;w=299&amp;h=211&amp;c=0&amp;pid=1.9&amp;rs=0&amp;p=0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239" y="1182688"/>
            <a:ext cx="3537551" cy="2417247"/>
          </a:xfrm>
          <a:prstGeom prst="rect">
            <a:avLst/>
          </a:prstGeom>
          <a:noFill/>
          <a:effectLst>
            <a:glow rad="787400">
              <a:srgbClr val="002060">
                <a:alpha val="7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tse1.mm.bing.net/th?&amp;id=OIP.M5d27f0bf4fc185479a8343b8df0348f6o0&amp;w=299&amp;h=127&amp;c=0&amp;pid=1.9&amp;rs=0&amp;p=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5574" y="3728949"/>
            <a:ext cx="3555779" cy="1510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476" y="1193639"/>
            <a:ext cx="3113434" cy="40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41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Commissioning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13401"/>
            <a:ext cx="987214" cy="976184"/>
          </a:xfrm>
          <a:prstGeom prst="rect">
            <a:avLst/>
          </a:prstGeom>
        </p:spPr>
      </p:pic>
      <p:pic>
        <p:nvPicPr>
          <p:cNvPr id="1026" name="Picture 2" descr="http://www.technical-designs.com/cxa/images/Picture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976" y="1149350"/>
            <a:ext cx="6245458" cy="4041776"/>
          </a:xfrm>
          <a:prstGeom prst="rect">
            <a:avLst/>
          </a:prstGeom>
          <a:noFill/>
          <a:effectLst>
            <a:glow rad="927100">
              <a:srgbClr val="002060">
                <a:alpha val="48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666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540964"/>
            <a:ext cx="10363200" cy="4572000"/>
          </a:xfrm>
        </p:spPr>
        <p:txBody>
          <a:bodyPr>
            <a:normAutofit/>
          </a:bodyPr>
          <a:lstStyle/>
          <a:p>
            <a:r>
              <a:rPr lang="en-US" dirty="0" smtClean="0"/>
              <a:t>Bid Rigging - Collusion</a:t>
            </a:r>
          </a:p>
          <a:p>
            <a:r>
              <a:rPr lang="en-US" dirty="0" smtClean="0"/>
              <a:t>Bid Shopping</a:t>
            </a:r>
          </a:p>
          <a:p>
            <a:r>
              <a:rPr lang="en-US" dirty="0" smtClean="0"/>
              <a:t>Disclosure</a:t>
            </a:r>
          </a:p>
          <a:p>
            <a:r>
              <a:rPr lang="en-US" dirty="0" smtClean="0"/>
              <a:t>Front End Loading</a:t>
            </a:r>
          </a:p>
          <a:p>
            <a:r>
              <a:rPr lang="en-US" dirty="0" smtClean="0"/>
              <a:t>Bribery</a:t>
            </a:r>
          </a:p>
          <a:p>
            <a:r>
              <a:rPr lang="en-US" dirty="0" smtClean="0"/>
              <a:t>Compliance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13401"/>
            <a:ext cx="987214" cy="97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101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Mahalo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13401"/>
            <a:ext cx="987214" cy="9761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827" y="1029730"/>
            <a:ext cx="7791164" cy="438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830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ightfall design templat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5Glossy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ightfall design template" id="{8E782A46-4514-4890-A557-B2C16D284495}" vid="{905231CD-0261-44B0-B7D7-6EDADDAACF34}"/>
    </a:ext>
  </a:extLst>
</a:theme>
</file>

<file path=ppt/theme/theme2.xml><?xml version="1.0" encoding="utf-8"?>
<a:theme xmlns:a="http://schemas.openxmlformats.org/drawingml/2006/main" name="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5Glossy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5Glossy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232C19C-A75B-4E3F-8B30-1035B9FCAD1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Nightfall design slides</Template>
  <TotalTime>0</TotalTime>
  <Words>199</Words>
  <Application>Microsoft Office PowerPoint</Application>
  <PresentationFormat>Widescreen</PresentationFormat>
  <Paragraphs>111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Wingdings</vt:lpstr>
      <vt:lpstr>Wingdings 2</vt:lpstr>
      <vt:lpstr>Wingdings 3</vt:lpstr>
      <vt:lpstr>Nightfall design template</vt:lpstr>
      <vt:lpstr>Construction project management</vt:lpstr>
      <vt:lpstr>Construction Project Management Stages</vt:lpstr>
      <vt:lpstr>Course Objectives</vt:lpstr>
      <vt:lpstr>Learning Outcomes</vt:lpstr>
      <vt:lpstr>Methods and Grading</vt:lpstr>
      <vt:lpstr>Resources</vt:lpstr>
      <vt:lpstr>Project Documents</vt:lpstr>
      <vt:lpstr>Delivery Methods</vt:lpstr>
      <vt:lpstr>QA/QC</vt:lpstr>
      <vt:lpstr>QA/QC</vt:lpstr>
      <vt:lpstr>Communication</vt:lpstr>
      <vt:lpstr>Conformance: High-Performance Building Codes</vt:lpstr>
      <vt:lpstr>Document Control</vt:lpstr>
      <vt:lpstr>Procurement:  Sustainable Materials</vt:lpstr>
      <vt:lpstr>Testing and Inspections</vt:lpstr>
      <vt:lpstr>Commissioning</vt:lpstr>
      <vt:lpstr>Ethics</vt:lpstr>
      <vt:lpstr>Mahalo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2016-01-02T14:53:42Z</dcterms:created>
  <dcterms:modified xsi:type="dcterms:W3CDTF">2016-01-05T12:41:38Z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TC034605339991</vt:lpwstr>
  </property>
</Properties>
</file>